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sldIdLst>
    <p:sldId id="362" r:id="rId2"/>
    <p:sldId id="360" r:id="rId3"/>
    <p:sldId id="364" r:id="rId4"/>
    <p:sldId id="367" r:id="rId5"/>
    <p:sldId id="368" r:id="rId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  <a:srgbClr val="FFFFCC"/>
    <a:srgbClr val="F7F7F7"/>
    <a:srgbClr val="39094F"/>
    <a:srgbClr val="660033"/>
    <a:srgbClr val="FF963F"/>
    <a:srgbClr val="EA9600"/>
    <a:srgbClr val="FF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1851" autoAdjust="0"/>
  </p:normalViewPr>
  <p:slideViewPr>
    <p:cSldViewPr>
      <p:cViewPr varScale="1">
        <p:scale>
          <a:sx n="103" d="100"/>
          <a:sy n="103" d="100"/>
        </p:scale>
        <p:origin x="9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AD20E-3977-4438-BC57-3160F5DD47B1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8972D5-B522-4C9A-BDDC-F3883EE0E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353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396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45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947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338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387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418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27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09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13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42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557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6BD7-5440-4EE3-9A93-638617711BF9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33FDD-B037-4F47-9A14-5C53AF091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20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115616" y="931615"/>
            <a:ext cx="602165" cy="22913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35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332656"/>
            <a:ext cx="6048672" cy="57606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Президент Ассоциации вузов транспорта,</a:t>
            </a:r>
          </a:p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р</a:t>
            </a:r>
            <a:r>
              <a:rPr lang="ru-RU" sz="2400" b="1" dirty="0" smtClean="0">
                <a:solidFill>
                  <a:srgbClr val="002060"/>
                </a:solidFill>
              </a:rPr>
              <a:t>ектор  РУТ (МИИТ), д.т.н., профессор</a:t>
            </a:r>
          </a:p>
          <a:p>
            <a:pPr algn="ctr">
              <a:lnSpc>
                <a:spcPct val="150000"/>
              </a:lnSpc>
            </a:pPr>
            <a:endParaRPr lang="ru-RU" sz="24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Лёвин Борис Алексеевич</a:t>
            </a: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252028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82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115616" y="931615"/>
            <a:ext cx="602165" cy="22913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35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4" y="94329"/>
            <a:ext cx="8960902" cy="83728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Из выступления Президента РФ В.В.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Путина на 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Съезде 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транспортников России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5 марта 2018 года</a:t>
            </a:r>
            <a:endParaRPr kumimoji="0" lang="ru-RU" sz="2000" b="1" i="0" u="none" strike="noStrike" kern="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1052736"/>
            <a:ext cx="8928992" cy="23762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endParaRPr lang="ru-RU" sz="1600" b="1" dirty="0" smtClean="0">
              <a:solidFill>
                <a:srgbClr val="002060"/>
              </a:solidFill>
            </a:endParaRPr>
          </a:p>
          <a:p>
            <a:pPr indent="457200" algn="just"/>
            <a:r>
              <a:rPr lang="ru-RU" sz="2000" b="1" dirty="0" smtClean="0">
                <a:solidFill>
                  <a:srgbClr val="002060"/>
                </a:solidFill>
              </a:rPr>
              <a:t>«</a:t>
            </a:r>
            <a:r>
              <a:rPr lang="ru-RU" sz="2000" b="1" dirty="0" smtClean="0">
                <a:solidFill>
                  <a:srgbClr val="002060"/>
                </a:solidFill>
              </a:rPr>
              <a:t>Нужно </a:t>
            </a:r>
            <a:r>
              <a:rPr lang="ru-RU" sz="2000" b="1" i="1" dirty="0" smtClean="0">
                <a:solidFill>
                  <a:srgbClr val="FF0000"/>
                </a:solidFill>
              </a:rPr>
              <a:t>регулярно </a:t>
            </a:r>
            <a:r>
              <a:rPr lang="ru-RU" sz="2000" b="1" i="1" dirty="0">
                <a:solidFill>
                  <a:srgbClr val="FF0000"/>
                </a:solidFill>
              </a:rPr>
              <a:t>обновлять </a:t>
            </a:r>
            <a:r>
              <a:rPr lang="ru-RU" sz="2000" b="1" i="1" dirty="0" smtClean="0">
                <a:solidFill>
                  <a:srgbClr val="FF0000"/>
                </a:solidFill>
              </a:rPr>
              <a:t>материально-техническую базу </a:t>
            </a:r>
            <a:r>
              <a:rPr lang="ru-RU" sz="2000" b="1" dirty="0">
                <a:solidFill>
                  <a:srgbClr val="002060"/>
                </a:solidFill>
              </a:rPr>
              <a:t>профильного образования и науки, </a:t>
            </a:r>
            <a:r>
              <a:rPr lang="ru-RU" sz="2000" b="1" i="1" dirty="0">
                <a:solidFill>
                  <a:srgbClr val="FF0000"/>
                </a:solidFill>
              </a:rPr>
              <a:t>запускать новые программы обучения </a:t>
            </a:r>
            <a:r>
              <a:rPr lang="ru-RU" sz="2000" b="1" dirty="0">
                <a:solidFill>
                  <a:srgbClr val="002060"/>
                </a:solidFill>
              </a:rPr>
              <a:t>и повышения квалификации по </a:t>
            </a:r>
            <a:r>
              <a:rPr lang="ru-RU" sz="2000" b="1" i="1" dirty="0">
                <a:solidFill>
                  <a:srgbClr val="FF0000"/>
                </a:solidFill>
              </a:rPr>
              <a:t>самым современным и востребованным направлениям подготовки </a:t>
            </a:r>
            <a:r>
              <a:rPr lang="ru-RU" sz="2000" b="1" dirty="0">
                <a:solidFill>
                  <a:srgbClr val="002060"/>
                </a:solidFill>
              </a:rPr>
              <a:t>кадров.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indent="457200" algn="just"/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этой работе Правительство, регионы, вся система профессионального образования должны опираться прежде </a:t>
            </a:r>
            <a:r>
              <a:rPr lang="ru-RU" sz="2000" b="1" dirty="0" smtClean="0">
                <a:solidFill>
                  <a:srgbClr val="002060"/>
                </a:solidFill>
              </a:rPr>
              <a:t>всего на </a:t>
            </a:r>
            <a:r>
              <a:rPr lang="ru-RU" sz="2000" b="1" i="1" dirty="0">
                <a:solidFill>
                  <a:srgbClr val="FF0000"/>
                </a:solidFill>
              </a:rPr>
              <a:t>запросы транспортных предприятий и организаций</a:t>
            </a:r>
            <a:r>
              <a:rPr lang="ru-RU" sz="2000" b="1" dirty="0">
                <a:solidFill>
                  <a:srgbClr val="002060"/>
                </a:solidFill>
              </a:rPr>
              <a:t>, учитывать их </a:t>
            </a:r>
            <a:r>
              <a:rPr lang="ru-RU" sz="2000" b="1" dirty="0" smtClean="0">
                <a:solidFill>
                  <a:srgbClr val="002060"/>
                </a:solidFill>
              </a:rPr>
              <a:t>предложения»</a:t>
            </a:r>
          </a:p>
          <a:p>
            <a:pPr indent="457200"/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107504" y="3429000"/>
            <a:ext cx="8928992" cy="576064"/>
          </a:xfrm>
          <a:prstGeom prst="downArrowCallout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ЗАДАЧИ ВУЗОВ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94" y="4149080"/>
            <a:ext cx="8960902" cy="20162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endParaRPr lang="ru-RU" sz="16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Направлять на развитие не менее </a:t>
            </a:r>
            <a:r>
              <a:rPr lang="ru-RU" sz="2000" b="1" i="1" dirty="0" smtClean="0">
                <a:solidFill>
                  <a:srgbClr val="FF0000"/>
                </a:solidFill>
              </a:rPr>
              <a:t>10 % от внебюджетных доходов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Открывать и </a:t>
            </a:r>
            <a:r>
              <a:rPr lang="ru-RU" sz="2000" b="1" i="1" dirty="0" smtClean="0">
                <a:solidFill>
                  <a:srgbClr val="FF0000"/>
                </a:solidFill>
              </a:rPr>
              <a:t>заявлять на аккредитацию </a:t>
            </a:r>
            <a:r>
              <a:rPr lang="ru-RU" sz="2000" b="1" dirty="0" smtClean="0">
                <a:solidFill>
                  <a:srgbClr val="002060"/>
                </a:solidFill>
              </a:rPr>
              <a:t>специальности: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реально </a:t>
            </a:r>
            <a:r>
              <a:rPr lang="ru-RU" sz="2000" b="1" i="1" dirty="0" smtClean="0">
                <a:solidFill>
                  <a:srgbClr val="FF0000"/>
                </a:solidFill>
              </a:rPr>
              <a:t>востребованные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на рынке труда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по </a:t>
            </a:r>
            <a:r>
              <a:rPr lang="ru-RU" sz="2000" b="1" i="1" dirty="0" smtClean="0">
                <a:solidFill>
                  <a:srgbClr val="FF0000"/>
                </a:solidFill>
              </a:rPr>
              <a:t>заказам конкретных работодателей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отвечающие </a:t>
            </a:r>
            <a:r>
              <a:rPr lang="ru-RU" sz="2000" b="1" i="1" dirty="0" smtClean="0">
                <a:solidFill>
                  <a:srgbClr val="FF0000"/>
                </a:solidFill>
              </a:rPr>
              <a:t>тенденциям развития отрасли и экономики России </a:t>
            </a:r>
            <a:endParaRPr lang="ru-RU" sz="2000" b="1" i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Закрывать </a:t>
            </a:r>
            <a:r>
              <a:rPr lang="ru-RU" sz="2000" b="1" i="1" dirty="0" smtClean="0">
                <a:solidFill>
                  <a:srgbClr val="FF0000"/>
                </a:solidFill>
              </a:rPr>
              <a:t>невостребованные </a:t>
            </a:r>
            <a:r>
              <a:rPr lang="ru-RU" sz="2000" b="1" dirty="0" smtClean="0">
                <a:solidFill>
                  <a:srgbClr val="002060"/>
                </a:solidFill>
              </a:rPr>
              <a:t>направления подготовки</a:t>
            </a:r>
          </a:p>
          <a:p>
            <a:pPr marL="285750" indent="-285750">
              <a:buFontTx/>
              <a:buChar char="-"/>
            </a:pP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32440" y="6309320"/>
            <a:ext cx="467544" cy="3371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2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172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115616" y="931615"/>
            <a:ext cx="602165" cy="22913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35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4" y="94329"/>
            <a:ext cx="8960902" cy="74238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noProof="0" dirty="0" smtClean="0">
                <a:solidFill>
                  <a:srgbClr val="FF0000"/>
                </a:solidFill>
                <a:latin typeface="Calibri"/>
              </a:rPr>
              <a:t>Консолидированный бюджет вуза и возможности выполнения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solidFill>
                  <a:srgbClr val="FF0000"/>
                </a:solidFill>
                <a:latin typeface="Calibri"/>
              </a:rPr>
              <a:t>у</a:t>
            </a:r>
            <a:r>
              <a:rPr kumimoji="0" lang="ru-RU" sz="2000" b="1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становок Президента</a:t>
            </a:r>
            <a:r>
              <a:rPr kumimoji="0" lang="ru-RU" sz="2000" b="1" i="0" u="none" strike="noStrike" kern="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РФ на примере РУТ (МИИТ)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496" y="980728"/>
            <a:ext cx="2808312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БЮДЖЕТ: </a:t>
            </a:r>
            <a:r>
              <a:rPr lang="ru-RU" sz="2400" b="1" dirty="0" smtClean="0">
                <a:solidFill>
                  <a:srgbClr val="FF0000"/>
                </a:solidFill>
              </a:rPr>
              <a:t>30 %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980728"/>
            <a:ext cx="3384376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ВНЕБЮДЖЕТ: </a:t>
            </a:r>
            <a:r>
              <a:rPr lang="ru-RU" sz="2400" b="1" dirty="0" smtClean="0">
                <a:solidFill>
                  <a:srgbClr val="FF0000"/>
                </a:solidFill>
              </a:rPr>
              <a:t>70 %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2699792" y="1484784"/>
            <a:ext cx="0" cy="360040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55976" y="1484784"/>
            <a:ext cx="0" cy="360040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39552" y="1844824"/>
            <a:ext cx="6192688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Необходимо выделять на </a:t>
            </a:r>
            <a:r>
              <a:rPr lang="ru-RU" b="1" i="1" dirty="0" smtClean="0">
                <a:solidFill>
                  <a:srgbClr val="FF0000"/>
                </a:solidFill>
              </a:rPr>
              <a:t>развитие МТБ </a:t>
            </a:r>
            <a:r>
              <a:rPr lang="ru-RU" b="1" dirty="0" smtClean="0">
                <a:solidFill>
                  <a:srgbClr val="002060"/>
                </a:solidFill>
              </a:rPr>
              <a:t>не менее </a:t>
            </a:r>
            <a:r>
              <a:rPr lang="ru-RU" sz="2000" b="1" i="1" dirty="0" smtClean="0">
                <a:solidFill>
                  <a:srgbClr val="FF0000"/>
                </a:solidFill>
              </a:rPr>
              <a:t>10 </a:t>
            </a:r>
            <a:r>
              <a:rPr lang="ru-RU" sz="2000" b="1" i="1" dirty="0" smtClean="0">
                <a:solidFill>
                  <a:srgbClr val="FF0000"/>
                </a:solidFill>
              </a:rPr>
              <a:t>%</a:t>
            </a:r>
            <a:r>
              <a:rPr lang="ru-RU" b="1" i="1" dirty="0" smtClean="0">
                <a:solidFill>
                  <a:srgbClr val="002060"/>
                </a:solidFill>
              </a:rPr>
              <a:t>  </a:t>
            </a:r>
            <a:r>
              <a:rPr lang="ru-RU" b="1" i="1" dirty="0" smtClean="0">
                <a:solidFill>
                  <a:srgbClr val="FF0000"/>
                </a:solidFill>
              </a:rPr>
              <a:t>как от бюджетных, </a:t>
            </a:r>
            <a:r>
              <a:rPr lang="ru-RU" b="1" i="1" dirty="0" smtClean="0">
                <a:solidFill>
                  <a:srgbClr val="FF0000"/>
                </a:solidFill>
              </a:rPr>
              <a:t>так </a:t>
            </a:r>
            <a:r>
              <a:rPr lang="ru-RU" b="1" i="1" dirty="0" smtClean="0">
                <a:solidFill>
                  <a:srgbClr val="FF0000"/>
                </a:solidFill>
              </a:rPr>
              <a:t>и от внебюджетных доходов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0" name="Стрелка вправо с вырезом 9"/>
          <p:cNvSpPr/>
          <p:nvPr/>
        </p:nvSpPr>
        <p:spPr>
          <a:xfrm rot="5400000">
            <a:off x="-284064" y="1918953"/>
            <a:ext cx="1192075" cy="334017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44966" y="2780928"/>
            <a:ext cx="2338802" cy="42802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Реально </a:t>
            </a:r>
          </a:p>
          <a:p>
            <a:pPr algn="ctr"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выделяется 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1,1 </a:t>
            </a:r>
            <a:r>
              <a:rPr lang="ru-RU" b="1" i="1" dirty="0" smtClean="0">
                <a:solidFill>
                  <a:srgbClr val="FF0000"/>
                </a:solidFill>
              </a:rPr>
              <a:t>%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6" name="Стрелка вправо с вырезом 15"/>
          <p:cNvSpPr/>
          <p:nvPr/>
        </p:nvSpPr>
        <p:spPr>
          <a:xfrm rot="5400000">
            <a:off x="1206393" y="2871708"/>
            <a:ext cx="216026" cy="1186595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1519" y="3645024"/>
            <a:ext cx="2232249" cy="113042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Необходимость выделения из бюджета </a:t>
            </a:r>
            <a:r>
              <a:rPr lang="ru-RU" b="1" i="1" dirty="0" smtClean="0">
                <a:solidFill>
                  <a:srgbClr val="FF0000"/>
                </a:solidFill>
              </a:rPr>
              <a:t>субсидии на развитие МТБ</a:t>
            </a:r>
          </a:p>
        </p:txBody>
      </p:sp>
      <p:sp>
        <p:nvSpPr>
          <p:cNvPr id="19" name="Стрелка вправо с вырезом 18"/>
          <p:cNvSpPr/>
          <p:nvPr/>
        </p:nvSpPr>
        <p:spPr>
          <a:xfrm rot="5400000">
            <a:off x="6745700" y="1903374"/>
            <a:ext cx="1125207" cy="432048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699792" y="2780928"/>
            <a:ext cx="6120680" cy="50405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Вузы в состоянии выделить не более </a:t>
            </a:r>
            <a:r>
              <a:rPr lang="ru-RU" b="1" i="1" dirty="0" smtClean="0">
                <a:solidFill>
                  <a:srgbClr val="FF0000"/>
                </a:solidFill>
              </a:rPr>
              <a:t>2 %</a:t>
            </a:r>
          </a:p>
          <a:p>
            <a:pPr algn="ctr">
              <a:lnSpc>
                <a:spcPts val="1860"/>
              </a:lnSpc>
            </a:pPr>
            <a:r>
              <a:rPr lang="ru-RU" b="1" i="1" dirty="0" smtClean="0">
                <a:solidFill>
                  <a:srgbClr val="FF0000"/>
                </a:solidFill>
              </a:rPr>
              <a:t>ПОЧЕМУ?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 rot="5400000">
            <a:off x="5508105" y="2852936"/>
            <a:ext cx="216022" cy="1224135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699792" y="3645024"/>
            <a:ext cx="4608512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b="1" i="1" dirty="0" smtClean="0">
                <a:solidFill>
                  <a:srgbClr val="FF0000"/>
                </a:solidFill>
              </a:rPr>
              <a:t>72,1 </a:t>
            </a:r>
            <a:r>
              <a:rPr lang="ru-RU" b="1" i="1" dirty="0" smtClean="0">
                <a:solidFill>
                  <a:srgbClr val="FF0000"/>
                </a:solidFill>
              </a:rPr>
              <a:t>% </a:t>
            </a:r>
            <a:r>
              <a:rPr lang="ru-RU" b="1" dirty="0" smtClean="0">
                <a:solidFill>
                  <a:srgbClr val="002060"/>
                </a:solidFill>
              </a:rPr>
              <a:t>на зарплату ППС и педагогических работников (соответственно </a:t>
            </a:r>
            <a:r>
              <a:rPr lang="ru-RU" b="1" i="1" dirty="0" smtClean="0">
                <a:solidFill>
                  <a:srgbClr val="FF0000"/>
                </a:solidFill>
              </a:rPr>
              <a:t>200 </a:t>
            </a:r>
            <a:r>
              <a:rPr lang="ru-RU" b="1" i="1" dirty="0" smtClean="0">
                <a:solidFill>
                  <a:srgbClr val="FF0000"/>
                </a:solidFill>
              </a:rPr>
              <a:t>и 100 </a:t>
            </a:r>
            <a:r>
              <a:rPr lang="ru-RU" b="1" i="1" dirty="0" smtClean="0">
                <a:solidFill>
                  <a:srgbClr val="FF0000"/>
                </a:solidFill>
              </a:rPr>
              <a:t>%  </a:t>
            </a:r>
            <a:r>
              <a:rPr lang="ru-RU" b="1" dirty="0" smtClean="0">
                <a:solidFill>
                  <a:srgbClr val="002060"/>
                </a:solidFill>
              </a:rPr>
              <a:t>к средней по региону)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699793" y="4437112"/>
            <a:ext cx="4608511" cy="28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21,2 %</a:t>
            </a:r>
            <a:r>
              <a:rPr lang="ru-RU" b="1" dirty="0" smtClean="0">
                <a:solidFill>
                  <a:srgbClr val="002060"/>
                </a:solidFill>
              </a:rPr>
              <a:t>  на приобретение услуг</a:t>
            </a:r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7380312" y="3717032"/>
            <a:ext cx="144015" cy="914400"/>
          </a:xfrm>
          <a:prstGeom prst="rightBrac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96335" y="3738736"/>
            <a:ext cx="1440161" cy="9144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93,3 %</a:t>
            </a:r>
            <a:r>
              <a:rPr lang="ru-RU" b="1" dirty="0" smtClean="0">
                <a:solidFill>
                  <a:srgbClr val="002060"/>
                </a:solidFill>
              </a:rPr>
              <a:t> от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внебюджета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5252096"/>
            <a:ext cx="2808312" cy="15612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Недофинансирование текущего ремонта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Выделение на капитальный ремонт в 2018 г. менее </a:t>
            </a:r>
            <a:r>
              <a:rPr lang="ru-RU" b="1" dirty="0" smtClean="0">
                <a:solidFill>
                  <a:srgbClr val="FF0000"/>
                </a:solidFill>
              </a:rPr>
              <a:t>1 % </a:t>
            </a:r>
            <a:r>
              <a:rPr lang="ru-RU" b="1" dirty="0" smtClean="0">
                <a:solidFill>
                  <a:srgbClr val="002060"/>
                </a:solidFill>
              </a:rPr>
              <a:t>от требуемых средств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19872" y="5229200"/>
            <a:ext cx="5040560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 С 2017 г. уплата </a:t>
            </a:r>
            <a:r>
              <a:rPr lang="ru-RU" b="1" dirty="0">
                <a:solidFill>
                  <a:srgbClr val="002060"/>
                </a:solidFill>
              </a:rPr>
              <a:t>налогов на землю и имущество </a:t>
            </a:r>
            <a:r>
              <a:rPr lang="ru-RU" b="1" dirty="0" smtClean="0">
                <a:solidFill>
                  <a:srgbClr val="002060"/>
                </a:solidFill>
              </a:rPr>
              <a:t>осуществляется </a:t>
            </a:r>
            <a:r>
              <a:rPr lang="ru-RU" b="1" dirty="0">
                <a:solidFill>
                  <a:srgbClr val="002060"/>
                </a:solidFill>
              </a:rPr>
              <a:t>с </a:t>
            </a:r>
            <a:r>
              <a:rPr lang="ru-RU" b="1" dirty="0" smtClean="0">
                <a:solidFill>
                  <a:srgbClr val="002060"/>
                </a:solidFill>
              </a:rPr>
              <a:t>учётом </a:t>
            </a:r>
            <a:r>
              <a:rPr lang="ru-RU" b="1" dirty="0">
                <a:solidFill>
                  <a:srgbClr val="002060"/>
                </a:solidFill>
              </a:rPr>
              <a:t>коэффициента платной </a:t>
            </a:r>
            <a:r>
              <a:rPr lang="ru-RU" b="1" dirty="0" smtClean="0">
                <a:solidFill>
                  <a:srgbClr val="002060"/>
                </a:solidFill>
              </a:rPr>
              <a:t>деятельности</a:t>
            </a:r>
            <a:r>
              <a:rPr lang="ru-RU" b="1" dirty="0">
                <a:solidFill>
                  <a:srgbClr val="002060"/>
                </a:solidFill>
              </a:rPr>
              <a:t>,</a:t>
            </a:r>
            <a:r>
              <a:rPr lang="ru-RU" b="1" dirty="0" smtClean="0">
                <a:solidFill>
                  <a:srgbClr val="002060"/>
                </a:solidFill>
              </a:rPr>
              <a:t> и </a:t>
            </a:r>
            <a:r>
              <a:rPr lang="ru-RU" b="1" i="1" dirty="0" smtClean="0">
                <a:solidFill>
                  <a:srgbClr val="FF0000"/>
                </a:solidFill>
              </a:rPr>
              <a:t>часть </a:t>
            </a:r>
            <a:r>
              <a:rPr lang="ru-RU" b="1" i="1" dirty="0">
                <a:solidFill>
                  <a:srgbClr val="FF0000"/>
                </a:solidFill>
              </a:rPr>
              <a:t>средств от </a:t>
            </a:r>
            <a:r>
              <a:rPr lang="ru-RU" b="1" i="1" dirty="0" err="1" smtClean="0">
                <a:solidFill>
                  <a:srgbClr val="FF0000"/>
                </a:solidFill>
              </a:rPr>
              <a:t>внебюджета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направляется </a:t>
            </a:r>
            <a:r>
              <a:rPr lang="ru-RU" b="1" dirty="0">
                <a:solidFill>
                  <a:srgbClr val="002060"/>
                </a:solidFill>
              </a:rPr>
              <a:t>на </a:t>
            </a:r>
            <a:r>
              <a:rPr lang="ru-RU" b="1" i="1" dirty="0">
                <a:solidFill>
                  <a:srgbClr val="FF0000"/>
                </a:solidFill>
              </a:rPr>
              <a:t>уплату </a:t>
            </a:r>
            <a:r>
              <a:rPr lang="ru-RU" b="1" i="1" dirty="0" smtClean="0">
                <a:solidFill>
                  <a:srgbClr val="FF0000"/>
                </a:solidFill>
              </a:rPr>
              <a:t>налогов (2,6 %)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2" name="Плюс 31"/>
          <p:cNvSpPr/>
          <p:nvPr/>
        </p:nvSpPr>
        <p:spPr>
          <a:xfrm>
            <a:off x="1187624" y="4797152"/>
            <a:ext cx="528620" cy="43204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803413" y="6400800"/>
            <a:ext cx="305091" cy="245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91762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115616" y="931615"/>
            <a:ext cx="602165" cy="22913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35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4" y="94329"/>
            <a:ext cx="8960902" cy="59836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solidFill>
                  <a:srgbClr val="FF0000"/>
                </a:solidFill>
                <a:latin typeface="Calibri"/>
              </a:rPr>
              <a:t>В</a:t>
            </a: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 проект итогового документа Совета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836712"/>
            <a:ext cx="8712968" cy="53285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Распределение </a:t>
            </a:r>
            <a:r>
              <a:rPr lang="ru-RU" sz="2400" b="1" dirty="0" err="1">
                <a:solidFill>
                  <a:srgbClr val="002060"/>
                </a:solidFill>
              </a:rPr>
              <a:t>Росжелдором</a:t>
            </a:r>
            <a:r>
              <a:rPr lang="ru-RU" sz="2400" b="1" dirty="0">
                <a:solidFill>
                  <a:srgbClr val="002060"/>
                </a:solidFill>
              </a:rPr>
              <a:t> заказов на проведение НТР </a:t>
            </a:r>
            <a:r>
              <a:rPr lang="ru-RU" sz="2400" b="1" i="1" dirty="0" smtClean="0">
                <a:solidFill>
                  <a:srgbClr val="FF0000"/>
                </a:solidFill>
              </a:rPr>
              <a:t>только </a:t>
            </a:r>
            <a:r>
              <a:rPr lang="ru-RU" sz="2400" b="1" i="1" dirty="0">
                <a:solidFill>
                  <a:srgbClr val="FF0000"/>
                </a:solidFill>
              </a:rPr>
              <a:t>среди отраслевых вузов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Авансирование </a:t>
            </a:r>
            <a:r>
              <a:rPr lang="ru-RU" sz="2400" b="1" i="1" dirty="0" smtClean="0">
                <a:solidFill>
                  <a:srgbClr val="FF0000"/>
                </a:solidFill>
              </a:rPr>
              <a:t>НИОКР</a:t>
            </a:r>
            <a:r>
              <a:rPr lang="ru-RU" sz="2400" b="1" i="1" dirty="0" smtClean="0">
                <a:solidFill>
                  <a:srgbClr val="FF0000"/>
                </a:solidFill>
              </a:rPr>
              <a:t>, научно-технических услуг, ДПО  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(</a:t>
            </a:r>
            <a:r>
              <a:rPr lang="ru-RU" sz="2400" b="1" i="1" dirty="0" smtClean="0">
                <a:solidFill>
                  <a:srgbClr val="FF0000"/>
                </a:solidFill>
              </a:rPr>
              <a:t>до 20 %</a:t>
            </a:r>
            <a:r>
              <a:rPr lang="ru-RU" sz="2400" b="1" i="1" dirty="0" smtClean="0">
                <a:solidFill>
                  <a:srgbClr val="002060"/>
                </a:solidFill>
              </a:rPr>
              <a:t>),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сокращение до </a:t>
            </a:r>
            <a:r>
              <a:rPr lang="ru-RU" sz="2400" b="1" i="1" dirty="0" smtClean="0">
                <a:solidFill>
                  <a:srgbClr val="FF0000"/>
                </a:solidFill>
              </a:rPr>
              <a:t>10</a:t>
            </a:r>
            <a:r>
              <a:rPr lang="ru-RU" sz="2400" b="1" dirty="0" smtClean="0">
                <a:solidFill>
                  <a:srgbClr val="002060"/>
                </a:solidFill>
              </a:rPr>
              <a:t> дней сроков поступления      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оплаты вузам </a:t>
            </a:r>
            <a:r>
              <a:rPr lang="ru-RU" sz="2400" b="1" dirty="0" smtClean="0">
                <a:solidFill>
                  <a:srgbClr val="002060"/>
                </a:solidFill>
              </a:rPr>
              <a:t>с </a:t>
            </a:r>
            <a:r>
              <a:rPr lang="ru-RU" sz="2400" b="1" dirty="0" smtClean="0">
                <a:solidFill>
                  <a:srgbClr val="002060"/>
                </a:solidFill>
              </a:rPr>
              <a:t>момента подписания актов приёмки–сдачи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Увеличение финансирования </a:t>
            </a:r>
            <a:r>
              <a:rPr lang="ru-RU" sz="2400" b="1" dirty="0" smtClean="0">
                <a:solidFill>
                  <a:srgbClr val="002060"/>
                </a:solidFill>
              </a:rPr>
              <a:t>целевой </a:t>
            </a:r>
            <a:r>
              <a:rPr lang="ru-RU" sz="2400" b="1" dirty="0" smtClean="0">
                <a:solidFill>
                  <a:srgbClr val="002060"/>
                </a:solidFill>
              </a:rPr>
              <a:t>подготовки   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специалистов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с учётом </a:t>
            </a:r>
            <a:r>
              <a:rPr lang="ru-RU" sz="2400" b="1" i="1" dirty="0" smtClean="0">
                <a:solidFill>
                  <a:srgbClr val="FF0000"/>
                </a:solidFill>
              </a:rPr>
              <a:t>возрастающих требований к    </a:t>
            </a:r>
          </a:p>
          <a:p>
            <a:pPr>
              <a:lnSpc>
                <a:spcPct val="150000"/>
              </a:lnSpc>
            </a:pP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    </a:t>
            </a:r>
            <a:r>
              <a:rPr lang="ru-RU" sz="2400" b="1" i="1" dirty="0" smtClean="0">
                <a:solidFill>
                  <a:srgbClr val="FF0000"/>
                </a:solidFill>
              </a:rPr>
              <a:t>качеству </a:t>
            </a:r>
            <a:r>
              <a:rPr lang="ru-RU" sz="2400" b="1" i="1" dirty="0" smtClean="0">
                <a:solidFill>
                  <a:srgbClr val="FF0000"/>
                </a:solidFill>
              </a:rPr>
              <a:t>подготовки </a:t>
            </a:r>
            <a:r>
              <a:rPr lang="ru-RU" sz="2400" b="1" i="1" dirty="0" smtClean="0">
                <a:solidFill>
                  <a:srgbClr val="FF0000"/>
                </a:solidFill>
              </a:rPr>
              <a:t>и </a:t>
            </a:r>
            <a:r>
              <a:rPr lang="ru-RU" sz="2400" b="1" i="1" dirty="0" smtClean="0">
                <a:solidFill>
                  <a:srgbClr val="FF0000"/>
                </a:solidFill>
              </a:rPr>
              <a:t>инфляции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32440" y="6309320"/>
            <a:ext cx="467544" cy="3371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70630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115616" y="931615"/>
            <a:ext cx="602165" cy="22913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35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836712"/>
            <a:ext cx="8712968" cy="424847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814049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6318</TotalTime>
  <Words>327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государственный университет путей сообщения (МИИТ)</dc:title>
  <dc:creator>VAS</dc:creator>
  <cp:lastModifiedBy>1</cp:lastModifiedBy>
  <cp:revision>856</cp:revision>
  <cp:lastPrinted>2016-09-19T05:40:35Z</cp:lastPrinted>
  <dcterms:created xsi:type="dcterms:W3CDTF">2010-03-11T14:10:03Z</dcterms:created>
  <dcterms:modified xsi:type="dcterms:W3CDTF">2018-03-13T07:28:02Z</dcterms:modified>
</cp:coreProperties>
</file>